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4"/>
  </p:sldMasterIdLst>
  <p:notesMasterIdLst>
    <p:notesMasterId r:id="rId33"/>
  </p:notesMasterIdLst>
  <p:handoutMasterIdLst>
    <p:handoutMasterId r:id="rId34"/>
  </p:handoutMasterIdLst>
  <p:sldIdLst>
    <p:sldId id="417" r:id="rId5"/>
    <p:sldId id="383" r:id="rId6"/>
    <p:sldId id="434" r:id="rId7"/>
    <p:sldId id="450" r:id="rId8"/>
    <p:sldId id="422" r:id="rId9"/>
    <p:sldId id="423" r:id="rId10"/>
    <p:sldId id="424" r:id="rId11"/>
    <p:sldId id="425" r:id="rId12"/>
    <p:sldId id="428" r:id="rId13"/>
    <p:sldId id="430" r:id="rId14"/>
    <p:sldId id="436" r:id="rId15"/>
    <p:sldId id="437" r:id="rId16"/>
    <p:sldId id="433" r:id="rId17"/>
    <p:sldId id="438" r:id="rId18"/>
    <p:sldId id="451" r:id="rId19"/>
    <p:sldId id="452" r:id="rId20"/>
    <p:sldId id="439" r:id="rId21"/>
    <p:sldId id="453" r:id="rId22"/>
    <p:sldId id="440" r:id="rId23"/>
    <p:sldId id="441" r:id="rId24"/>
    <p:sldId id="442" r:id="rId25"/>
    <p:sldId id="443" r:id="rId26"/>
    <p:sldId id="455" r:id="rId27"/>
    <p:sldId id="454" r:id="rId28"/>
    <p:sldId id="445" r:id="rId29"/>
    <p:sldId id="446" r:id="rId30"/>
    <p:sldId id="447" r:id="rId31"/>
    <p:sldId id="413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Titillium" panose="00000500000000000000" pitchFamily="50" charset="0"/>
      <p:regular r:id="rId43"/>
      <p:bold r:id="rId44"/>
      <p:italic r:id="rId45"/>
      <p:boldItalic r:id="rId46"/>
    </p:embeddedFont>
    <p:embeddedFont>
      <p:font typeface="Titillium Web" panose="00000500000000000000" pitchFamily="2" charset="0"/>
      <p:regular r:id="rId47"/>
      <p:bold r:id="rId48"/>
      <p:italic r:id="rId49"/>
      <p:boldItalic r:id="rId50"/>
    </p:embeddedFont>
    <p:embeddedFont>
      <p:font typeface="Titillium Web SemiBold" panose="00000700000000000000" pitchFamily="2" charset="0"/>
      <p:regular r:id="rId51"/>
      <p:bold r:id="rId52"/>
      <p:boldItalic r:id="rId53"/>
    </p:embeddedFont>
    <p:embeddedFont>
      <p:font typeface="Titillium WebBlack" panose="020B0604020202020204" charset="0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6395"/>
  </p:normalViewPr>
  <p:slideViewPr>
    <p:cSldViewPr snapToGrid="0" snapToObjects="1" showGuides="1">
      <p:cViewPr varScale="1">
        <p:scale>
          <a:sx n="74" d="100"/>
          <a:sy n="74" d="100"/>
        </p:scale>
        <p:origin x="110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33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9F6D30-D575-5843-A083-82CB49ACB7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147EE-FFA0-6947-85F7-762FC8081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FA4A-DF37-DC4B-B5D7-10670AD80F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59C88-16A2-1E4F-8BDA-56DD7ED6D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DF552-6D5C-8044-9B73-EC1F79CDE10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13C09-0EAE-EC47-83B4-050750545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1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space for a </a:t>
            </a:r>
            <a:br>
              <a:rPr lang="en-US" dirty="0"/>
            </a:br>
            <a:r>
              <a:rPr lang="en-US" dirty="0"/>
              <a:t>main title.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A0071-A1E5-8E4E-B77C-AD335B94F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45542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462001-3C64-6EFA-A272-47E32198F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5A00177-C5CA-AD1E-2250-8E87A3C85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66C1CF-D976-5118-A947-6BF6E5A1C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E5BEB0-EF0C-EF1F-C25F-6D8770C9A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80474A4-2A9C-2E36-ED74-11D059D893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02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Fe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2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0F8574-7BE7-2680-C4E1-B9E0644E83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389FDC15-E9E8-5451-766A-6041D560A8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2944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06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Light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40C9-62AB-2521-2D02-4EE900340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980BDEF-3B05-70FF-E089-B7D3C59EB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1FEC1E5-CB6C-7E41-29C2-63AFDA43A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Picture 8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E98732-FF29-8A27-8BC4-9FE68B43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7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Navy 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5547602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3390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3391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3391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3862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11F935F-BA65-2CF9-91D0-9F827EA3BC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184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0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C94D-A812-A4C2-FE34-06167073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CA44756-A45B-3EF2-3A1B-52EE92DACA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2AEF04D-2144-26CE-E224-1D05E4A48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F50858-5453-2354-9BE7-17004FFA3A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9F8B3EC-94FB-CF40-7221-6E9F8D2DF6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659344-EE11-7742-DCD0-212F4E27F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8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8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Grou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58E8DE-4053-537B-C714-D6B3842D9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53F667-3799-03C9-5033-0AF329DFC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C082BA0-087C-B1ED-E859-265B5CC6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40D37E-2249-D207-6B85-3CA1AF8C9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FD1D4D9-EA57-37AE-3549-4B8369A2AC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8130B08-1A9F-8D45-B726-A925108E9B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1CC68-177A-E751-FA37-621DDBC22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366552"/>
            <a:ext cx="7430191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THE MAIN </a:t>
            </a:r>
            <a:br>
              <a:rPr lang="en-US" dirty="0"/>
            </a:br>
            <a:r>
              <a:rPr lang="en-US" dirty="0"/>
              <a:t>PRESENTATION TITLE.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8D19005-0BDB-C8D9-6127-5EC46DCEFD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235428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82657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op Pixels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727850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3054192"/>
            <a:ext cx="6726237" cy="37211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line or subheading: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8D9863B-C258-DE6F-E718-68DED198D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31D72B-5F67-D82C-EC1A-F61FD0EDD3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8570" y="1979600"/>
            <a:ext cx="8354860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 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695EDD78-7D69-BE36-AFA9-9717B8E6AB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8570" y="4717874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2801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45844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72478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2C75765-51FB-C1B1-17A5-CFB858B8E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27E48E-C60D-1219-E110-4601A02252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383996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EF34F67-6D5F-1A67-9980-7DCAE8362D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2" y="3283071"/>
            <a:ext cx="8624289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accent4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442F6-33E2-D590-4320-2725729FB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955882"/>
            <a:ext cx="6634125" cy="1117229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244869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73-346C-7A41-B48C-97692A82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44BCA-928D-7C48-9A88-272B905A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086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AFB-51DB-7E48-8CBB-5C57EF7B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6284-C440-FA4E-9F55-DA30181D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3435-0486-504F-ACBE-D80FA4A1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289E-1F35-4A49-B38E-5AA7B081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53A0-D5A8-3A4D-9EFE-D7AFE24C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9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51932-1CCD-5D44-8D34-CC038799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3672-DFB6-E747-8985-430CE6A7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9D1D-2E97-C042-B465-FF00D96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4241-1568-6940-AA63-E77C9300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5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D26-700B-C84B-ACA4-619E6E1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86AF-F526-324A-88ED-B14BAF9A1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F4B7-2847-DC4E-810B-6179617B0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4952-E4B2-D441-94AD-BDF48190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8FA58-23FC-C248-9261-3043439F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F98D-E784-C340-B25D-5E6EEA79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6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5ED189C-4E6A-4715-88A0-8968EF578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1828" y="0"/>
            <a:ext cx="4070219" cy="6857999"/>
          </a:xfrm>
        </p:spPr>
        <p:txBody>
          <a:bodyPr tIns="0" rIns="90000" anchor="ctr" anchorCtr="0">
            <a:noAutofit/>
          </a:bodyPr>
          <a:lstStyle>
            <a:lvl1pPr marL="0" indent="0">
              <a:buNone/>
              <a:defRPr lang="en-CA" sz="2400" b="0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space for an </a:t>
            </a:r>
            <a:br>
              <a:rPr lang="en-US" dirty="0"/>
            </a:br>
            <a:r>
              <a:rPr lang="en-US" dirty="0"/>
              <a:t>intro statement.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labir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8C1E4D8-25E1-D437-5EE2-6D1958015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186-6A9D-E340-B7B7-3931FF94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9493F-DCFC-0B4A-8F96-AC2749C1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86397-B631-2442-A97B-734BB1F0C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478E0-AB7D-2C49-A443-C788C5982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DDD4-5559-3347-9667-F3DDBF424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8B91-2B67-9247-9685-178BEF44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EF94-C105-6C46-A54F-7B848A01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BD4F7-C882-D54F-8C66-A23C71AE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6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ED2B-1A09-064A-8B1A-3165A08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E2404-5F8A-464C-89D8-2B5F7662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F7060-5B91-C140-B582-B3676CE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D1E6E-9F5F-6747-B078-D031CA89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05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AA1A-321A-F04F-AAF2-022527DB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7BE28-3CE6-7043-992B-C3BD0506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33AB0-9F07-5742-AEAD-96BA5CA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E483-3578-A24C-B152-B507E32C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FC01C-D583-7E41-8DDB-52278F2EF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E59B4-C279-724F-A46F-720B76BD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5EC5-510C-9149-8849-385D808D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0D928-C9A8-DE4C-865C-BA1A7F7B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07B92-213C-8740-A920-22AD1D66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6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B8B9-669C-6947-9BC8-0E8DFE78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DB2CB-77B0-9C47-A21D-46F85B754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FAD2-72E1-5A44-94FA-60C661CA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DE40-0F1A-AE45-8F1B-95DA07C7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A7616-3C36-5E4C-9363-260C964B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0064-B212-7243-8461-8118CDE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1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955C-E180-7E43-9D61-4700DF08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44BF1-E59A-B04F-A484-E6327FF8F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7007-0931-AF4E-ADF1-E89A9731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678D-D8E3-6A4A-A5B1-DB6B49B0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774C-6B44-4440-A460-AE2C87F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59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858CF-DFF4-9C4A-A7E4-BC68D3CE4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8D3BC-627E-F046-9D63-71E425A26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89DC4-370F-C047-90B0-635B1864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DFD3-B14B-5140-AF2A-9346DBF2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D63B-E370-FD40-B527-5E4789D9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412A97D-75AA-5203-439D-280782072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chemeClr val="bg1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chemeClr val="bg1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34844F-6792-6099-2589-4D1966954F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FB8FA8-8EC0-02EB-C16E-2BB09259B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CB819C1-0224-EB5B-0DD9-0E9288F18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86DA49-A7DD-6A18-8E59-4AE221B7D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3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D0DEA96-F787-9A6D-4803-552E7B0618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89D477-871C-D9BC-AE70-B4F7F1D40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Your Own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AB0BE-5EF9-E837-6B05-54772406FA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1769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31D3BB-C136-1F31-8C20-D1A88AB36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B2A-C242-7442-81C5-6676D9A0C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D832-E1EA-AB4D-A90C-A71A59559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053C-EB30-3A4A-A523-46FFFECE2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86B452F-84E6-8047-AEE4-DAE6920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B280-5D2A-9E49-AAD6-71B10C4F02E0}"/>
              </a:ext>
            </a:extLst>
          </p:cNvPr>
          <p:cNvSpPr txBox="1"/>
          <p:nvPr userDrawn="1"/>
        </p:nvSpPr>
        <p:spPr>
          <a:xfrm>
            <a:off x="-1728216" y="65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71" r:id="rId2"/>
    <p:sldLayoutId id="2147483761" r:id="rId3"/>
    <p:sldLayoutId id="2147483664" r:id="rId4"/>
    <p:sldLayoutId id="2147483760" r:id="rId5"/>
    <p:sldLayoutId id="2147483738" r:id="rId6"/>
    <p:sldLayoutId id="2147483736" r:id="rId7"/>
    <p:sldLayoutId id="2147483752" r:id="rId8"/>
    <p:sldLayoutId id="2147483770" r:id="rId9"/>
    <p:sldLayoutId id="2147483735" r:id="rId10"/>
    <p:sldLayoutId id="2147483772" r:id="rId11"/>
    <p:sldLayoutId id="2147483739" r:id="rId12"/>
    <p:sldLayoutId id="2147483773" r:id="rId13"/>
    <p:sldLayoutId id="2147483764" r:id="rId14"/>
    <p:sldLayoutId id="2147483749" r:id="rId15"/>
    <p:sldLayoutId id="2147483769" r:id="rId16"/>
    <p:sldLayoutId id="2147483768" r:id="rId17"/>
    <p:sldLayoutId id="2147483747" r:id="rId18"/>
    <p:sldLayoutId id="2147483748" r:id="rId19"/>
    <p:sldLayoutId id="2147483740" r:id="rId20"/>
    <p:sldLayoutId id="2147483774" r:id="rId21"/>
    <p:sldLayoutId id="2147483775" r:id="rId22"/>
    <p:sldLayoutId id="2147483776" r:id="rId23"/>
    <p:sldLayoutId id="2147483741" r:id="rId24"/>
    <p:sldLayoutId id="2147483766" r:id="rId25"/>
    <p:sldLayoutId id="2147483713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Titillium Web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Titillium Web SemiBold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2pPr>
      <a:lvl3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-paradigm.com/guide/uml-unified-modeling-language/uml-class-diagram-tutorial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docs/en/rational-soft-arch/9.7.0?topic=diagrams-generalization-relationship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what-is-package-diagram/" TargetMode="External"/><Relationship Id="rId2" Type="http://schemas.openxmlformats.org/officeDocument/2006/relationships/hyperlink" Target="https://www.uml-diagrams.org/package-diagrams-overview.html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modeling.com/essays/umlDiagrams.htm" TargetMode="External"/><Relationship Id="rId2" Type="http://schemas.openxmlformats.org/officeDocument/2006/relationships/hyperlink" Target="https://www.tutorialspoint.com/uml/index.htm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jectmanager.com/blog/project-closure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oper.com/java/other/article.php/3347291/Thinking-in-Objects.htm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1FAB-8259-CCE2-B154-895D59A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28565"/>
            <a:ext cx="7430191" cy="109690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 216 Software Project Concepts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BF175-462C-D83E-0B32-380DF200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298350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112221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Special Relationships between classes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91346" y="1558637"/>
            <a:ext cx="8136081" cy="5174673"/>
          </a:xfrm>
        </p:spPr>
        <p:txBody>
          <a:bodyPr>
            <a:normAutofit fontScale="77500" lnSpcReduction="20000"/>
          </a:bodyPr>
          <a:lstStyle/>
          <a:p>
            <a:r>
              <a:rPr lang="en-US" sz="4400" b="1" dirty="0"/>
              <a:t>Aggregation (Composition) </a:t>
            </a:r>
            <a:r>
              <a:rPr lang="en-US" sz="4400" dirty="0"/>
              <a:t>– one class object is part of another class object</a:t>
            </a:r>
          </a:p>
          <a:p>
            <a:pPr lvl="2"/>
            <a:r>
              <a:rPr lang="en-US" sz="4400" dirty="0"/>
              <a:t>“Is a part of”, “has a”</a:t>
            </a:r>
          </a:p>
          <a:p>
            <a:pPr lvl="2"/>
            <a:r>
              <a:rPr lang="en-US" sz="4400" dirty="0"/>
              <a:t>For example, a Scrollbar is a part of a Window (a Window has a  Scrollbar)</a:t>
            </a:r>
          </a:p>
          <a:p>
            <a:r>
              <a:rPr lang="en-US" sz="4400" b="1" dirty="0"/>
              <a:t>Generalization (Inheritance) </a:t>
            </a:r>
            <a:r>
              <a:rPr lang="en-US" sz="4400" dirty="0"/>
              <a:t>– one class is a special case of another class</a:t>
            </a:r>
          </a:p>
          <a:p>
            <a:pPr lvl="2"/>
            <a:r>
              <a:rPr lang="en-US" sz="4400" dirty="0"/>
              <a:t>“Is a special case of “, “is a”</a:t>
            </a:r>
          </a:p>
          <a:p>
            <a:pPr lvl="2"/>
            <a:r>
              <a:rPr lang="en-US" sz="4400" dirty="0"/>
              <a:t>For example, </a:t>
            </a:r>
            <a:r>
              <a:rPr lang="en-US" sz="4400" dirty="0" err="1"/>
              <a:t>PartTimeEmployee</a:t>
            </a:r>
            <a:r>
              <a:rPr lang="en-US" sz="4400" dirty="0"/>
              <a:t> is a special case of an Employee</a:t>
            </a:r>
          </a:p>
          <a:p>
            <a:r>
              <a:rPr lang="en-US" sz="4400" dirty="0">
                <a:solidFill>
                  <a:srgbClr val="0070C0"/>
                </a:solidFill>
              </a:rPr>
              <a:t>Give examples of aggregation or generalization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79512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727363"/>
          </a:xfrm>
        </p:spPr>
        <p:txBody>
          <a:bodyPr>
            <a:normAutofit/>
          </a:bodyPr>
          <a:lstStyle/>
          <a:p>
            <a:r>
              <a:rPr lang="en-US" sz="4400" dirty="0"/>
              <a:t>Identify type of </a:t>
            </a:r>
            <a:r>
              <a:rPr lang="en-US" sz="4400" dirty="0" err="1"/>
              <a:t>Realationship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257300"/>
            <a:ext cx="8136081" cy="5444837"/>
          </a:xfrm>
        </p:spPr>
        <p:txBody>
          <a:bodyPr>
            <a:normAutofit/>
          </a:bodyPr>
          <a:lstStyle/>
          <a:p>
            <a:r>
              <a:rPr lang="en-US" sz="2800" dirty="0"/>
              <a:t>An Employee works on a Project</a:t>
            </a:r>
          </a:p>
          <a:p>
            <a:r>
              <a:rPr lang="en-US" sz="2800" dirty="0"/>
              <a:t>An Employee belongs to a Department</a:t>
            </a:r>
          </a:p>
          <a:p>
            <a:r>
              <a:rPr lang="en-US" sz="2800" dirty="0"/>
              <a:t>A Deck is made of Cards</a:t>
            </a:r>
          </a:p>
          <a:p>
            <a:r>
              <a:rPr lang="en-US" sz="2800" dirty="0"/>
              <a:t>A Form has various Controls on it</a:t>
            </a:r>
          </a:p>
          <a:p>
            <a:r>
              <a:rPr lang="en-US" sz="2800" dirty="0"/>
              <a:t>A Form Control can be a Button, or a Text Box, or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7561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727363"/>
          </a:xfrm>
        </p:spPr>
        <p:txBody>
          <a:bodyPr>
            <a:normAutofit/>
          </a:bodyPr>
          <a:lstStyle/>
          <a:p>
            <a:r>
              <a:rPr lang="en-US" sz="4400" dirty="0"/>
              <a:t>UML Class Diagram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4200" y="1278081"/>
            <a:ext cx="8780318" cy="5330537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Classes</a:t>
            </a:r>
          </a:p>
          <a:p>
            <a:pPr lvl="2"/>
            <a:r>
              <a:rPr lang="en-US" sz="4400" dirty="0"/>
              <a:t>Attributes</a:t>
            </a:r>
          </a:p>
          <a:p>
            <a:pPr lvl="2"/>
            <a:r>
              <a:rPr lang="en-US" sz="4400" dirty="0"/>
              <a:t>Operations</a:t>
            </a:r>
          </a:p>
          <a:p>
            <a:r>
              <a:rPr lang="en-US" sz="4400" dirty="0"/>
              <a:t>Relationships:</a:t>
            </a:r>
          </a:p>
          <a:p>
            <a:pPr lvl="2"/>
            <a:r>
              <a:rPr lang="en-US" sz="4400" dirty="0"/>
              <a:t>Association</a:t>
            </a:r>
          </a:p>
          <a:p>
            <a:pPr lvl="3"/>
            <a:r>
              <a:rPr lang="en-US" sz="4400" dirty="0"/>
              <a:t>Name,  role names</a:t>
            </a:r>
          </a:p>
          <a:p>
            <a:pPr lvl="3"/>
            <a:r>
              <a:rPr lang="en-US" sz="4400" dirty="0"/>
              <a:t>Multiplicities</a:t>
            </a:r>
          </a:p>
          <a:p>
            <a:pPr lvl="2"/>
            <a:r>
              <a:rPr lang="en-US" sz="4400" dirty="0"/>
              <a:t>Aggregation</a:t>
            </a:r>
          </a:p>
          <a:p>
            <a:pPr lvl="2"/>
            <a:r>
              <a:rPr lang="en-US" sz="4400" dirty="0"/>
              <a:t>Generalization</a:t>
            </a:r>
          </a:p>
          <a:p>
            <a:r>
              <a:rPr lang="en-US" sz="4400" dirty="0">
                <a:hlinkClick r:id="rId2"/>
              </a:rPr>
              <a:t>https://www.visual-paradigm.com/guide/uml-unified-modeling-language/uml-class-diagram-tutorial/</a:t>
            </a:r>
            <a:endParaRPr lang="en-US" sz="4400" dirty="0"/>
          </a:p>
          <a:p>
            <a:r>
              <a:rPr lang="en-US" sz="4400" dirty="0">
                <a:solidFill>
                  <a:srgbClr val="0070C0"/>
                </a:solidFill>
              </a:rPr>
              <a:t>MS Visio Demo</a:t>
            </a:r>
          </a:p>
        </p:txBody>
      </p:sp>
    </p:spTree>
    <p:extLst>
      <p:ext uri="{BB962C8B-B14F-4D97-AF65-F5344CB8AC3E}">
        <p14:creationId xmlns:p14="http://schemas.microsoft.com/office/powerpoint/2010/main" val="64375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Multiplicity of an Association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How many objects of the class participate in a relationship?</a:t>
            </a:r>
          </a:p>
          <a:p>
            <a:r>
              <a:rPr lang="en-US" sz="4400" b="1" dirty="0"/>
              <a:t>One-to-one</a:t>
            </a:r>
            <a:r>
              <a:rPr lang="en-US" sz="4400" dirty="0"/>
              <a:t>: </a:t>
            </a:r>
            <a:r>
              <a:rPr lang="en-US" sz="4400" dirty="0" err="1"/>
              <a:t>SaleTransaction</a:t>
            </a:r>
            <a:r>
              <a:rPr lang="en-US" sz="4400" dirty="0"/>
              <a:t> to </a:t>
            </a:r>
            <a:r>
              <a:rPr lang="en-US" sz="4400" dirty="0" err="1"/>
              <a:t>CreditCardPayment</a:t>
            </a:r>
            <a:endParaRPr lang="en-US" sz="4400" dirty="0"/>
          </a:p>
          <a:p>
            <a:r>
              <a:rPr lang="en-US" sz="4400" b="1" dirty="0"/>
              <a:t>One-to-many</a:t>
            </a:r>
            <a:r>
              <a:rPr lang="en-US" sz="4400" dirty="0"/>
              <a:t>: </a:t>
            </a:r>
            <a:r>
              <a:rPr lang="en-US" sz="4400" dirty="0" err="1"/>
              <a:t>SaleTransaction</a:t>
            </a:r>
            <a:r>
              <a:rPr lang="en-US" sz="4400" dirty="0"/>
              <a:t> to </a:t>
            </a:r>
            <a:r>
              <a:rPr lang="en-US" sz="4400" dirty="0" err="1"/>
              <a:t>ProductSold</a:t>
            </a:r>
            <a:endParaRPr lang="en-US" sz="4400" dirty="0"/>
          </a:p>
          <a:p>
            <a:r>
              <a:rPr lang="en-US" sz="4400" b="1" dirty="0"/>
              <a:t>Many-to-many</a:t>
            </a:r>
            <a:r>
              <a:rPr lang="en-US" sz="4400" dirty="0"/>
              <a:t>: Customer to Salesperson</a:t>
            </a:r>
          </a:p>
          <a:p>
            <a:r>
              <a:rPr lang="en-US" sz="4400" dirty="0"/>
              <a:t>Multiplicities at the end  of an association:</a:t>
            </a:r>
          </a:p>
          <a:p>
            <a:pPr lvl="2"/>
            <a:r>
              <a:rPr lang="en-US" sz="4400" dirty="0"/>
              <a:t>0..* or * 		zero or more</a:t>
            </a:r>
          </a:p>
          <a:p>
            <a:pPr lvl="2"/>
            <a:r>
              <a:rPr lang="en-US" sz="4400" dirty="0"/>
              <a:t>1.. *		one or more</a:t>
            </a:r>
          </a:p>
          <a:p>
            <a:pPr lvl="2"/>
            <a:r>
              <a:rPr lang="en-US" sz="4400" dirty="0"/>
              <a:t>N 		concrete number</a:t>
            </a:r>
          </a:p>
          <a:p>
            <a:pPr lvl="2"/>
            <a:r>
              <a:rPr lang="en-US" sz="4400" dirty="0"/>
              <a:t>1..1 or 1		exactly one</a:t>
            </a:r>
          </a:p>
          <a:p>
            <a:pPr lvl="2"/>
            <a:r>
              <a:rPr lang="en-US" sz="4400" dirty="0"/>
              <a:t>0..1		zero or one</a:t>
            </a:r>
          </a:p>
        </p:txBody>
      </p:sp>
    </p:spTree>
    <p:extLst>
      <p:ext uri="{BB962C8B-B14F-4D97-AF65-F5344CB8AC3E}">
        <p14:creationId xmlns:p14="http://schemas.microsoft.com/office/powerpoint/2010/main" val="120037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5" y="361813"/>
            <a:ext cx="8936182" cy="853924"/>
          </a:xfrm>
        </p:spPr>
        <p:txBody>
          <a:bodyPr>
            <a:normAutofit/>
          </a:bodyPr>
          <a:lstStyle/>
          <a:p>
            <a:r>
              <a:rPr lang="en-US" sz="4400" dirty="0"/>
              <a:t>Exercise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1574" y="1228719"/>
            <a:ext cx="8603672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What are the multiplicities at each end of the following relationships:</a:t>
            </a:r>
          </a:p>
          <a:p>
            <a:pPr lvl="2"/>
            <a:r>
              <a:rPr lang="en-US" sz="4400" dirty="0"/>
              <a:t>A patient must be assigned to only one doctor, and a doctor can have many patients</a:t>
            </a:r>
          </a:p>
          <a:p>
            <a:pPr lvl="2"/>
            <a:r>
              <a:rPr lang="en-US" sz="4400" dirty="0"/>
              <a:t>An employee has one phone extension, and a unique phone extension is assigned to each employee</a:t>
            </a:r>
          </a:p>
          <a:p>
            <a:pPr lvl="2"/>
            <a:r>
              <a:rPr lang="en-US" sz="4400" dirty="0"/>
              <a:t>A movie theatre show many different movies, and the same movie can  be shown at different theatres around town</a:t>
            </a:r>
          </a:p>
        </p:txBody>
      </p:sp>
    </p:spTree>
    <p:extLst>
      <p:ext uri="{BB962C8B-B14F-4D97-AF65-F5344CB8AC3E}">
        <p14:creationId xmlns:p14="http://schemas.microsoft.com/office/powerpoint/2010/main" val="307603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5" y="361813"/>
            <a:ext cx="8936182" cy="853924"/>
          </a:xfrm>
        </p:spPr>
        <p:txBody>
          <a:bodyPr>
            <a:normAutofit/>
          </a:bodyPr>
          <a:lstStyle/>
          <a:p>
            <a:r>
              <a:rPr lang="en-US" sz="4400" dirty="0"/>
              <a:t>MS Visio DEMO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1574" y="1228719"/>
            <a:ext cx="8603672" cy="4569409"/>
          </a:xfrm>
        </p:spPr>
        <p:txBody>
          <a:bodyPr>
            <a:normAutofit/>
          </a:bodyPr>
          <a:lstStyle/>
          <a:p>
            <a:r>
              <a:rPr lang="en-US" sz="3200" dirty="0"/>
              <a:t>Draw two classes related by an association, and specify multiplicities</a:t>
            </a:r>
          </a:p>
          <a:p>
            <a:r>
              <a:rPr lang="en-US" sz="3200" dirty="0"/>
              <a:t>For example, Employees work in Departments</a:t>
            </a:r>
          </a:p>
        </p:txBody>
      </p:sp>
    </p:spTree>
    <p:extLst>
      <p:ext uri="{BB962C8B-B14F-4D97-AF65-F5344CB8AC3E}">
        <p14:creationId xmlns:p14="http://schemas.microsoft.com/office/powerpoint/2010/main" val="13900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5" y="361813"/>
            <a:ext cx="8936182" cy="853924"/>
          </a:xfrm>
        </p:spPr>
        <p:txBody>
          <a:bodyPr>
            <a:normAutofit/>
          </a:bodyPr>
          <a:lstStyle/>
          <a:p>
            <a:r>
              <a:rPr lang="en-US" sz="4400" dirty="0"/>
              <a:t>Reflexive Association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1574" y="1228719"/>
            <a:ext cx="8603672" cy="4569409"/>
          </a:xfrm>
        </p:spPr>
        <p:txBody>
          <a:bodyPr>
            <a:normAutofit/>
          </a:bodyPr>
          <a:lstStyle/>
          <a:p>
            <a:r>
              <a:rPr lang="en-CA" sz="3200" dirty="0"/>
              <a:t>One object of the class is related to other object(s) of the same class</a:t>
            </a:r>
          </a:p>
          <a:p>
            <a:r>
              <a:rPr lang="en-CA" sz="3200" dirty="0"/>
              <a:t>For example employees report to manager who is also an employee</a:t>
            </a:r>
          </a:p>
          <a:p>
            <a:r>
              <a:rPr lang="en-CA" sz="3200" dirty="0">
                <a:solidFill>
                  <a:srgbClr val="0070C0"/>
                </a:solidFill>
              </a:rPr>
              <a:t>Draw it in Visio, indicating roles and multiplicities</a:t>
            </a:r>
          </a:p>
        </p:txBody>
      </p:sp>
    </p:spTree>
    <p:extLst>
      <p:ext uri="{BB962C8B-B14F-4D97-AF65-F5344CB8AC3E}">
        <p14:creationId xmlns:p14="http://schemas.microsoft.com/office/powerpoint/2010/main" val="416966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Aggregation and composition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97727" y="1579418"/>
            <a:ext cx="9486899" cy="4738255"/>
          </a:xfrm>
        </p:spPr>
        <p:txBody>
          <a:bodyPr>
            <a:normAutofit/>
          </a:bodyPr>
          <a:lstStyle/>
          <a:p>
            <a:r>
              <a:rPr lang="en-US" sz="3200" dirty="0"/>
              <a:t>Both model “has” or “is part  of” relationship, with a subtle difference:</a:t>
            </a:r>
          </a:p>
          <a:p>
            <a:pPr lvl="2"/>
            <a:r>
              <a:rPr lang="en-US" sz="3200" dirty="0"/>
              <a:t>In Aggregation, the “part” object can exist independently of the “whole” object</a:t>
            </a:r>
          </a:p>
          <a:p>
            <a:pPr lvl="2"/>
            <a:r>
              <a:rPr lang="en-US" sz="3200" dirty="0"/>
              <a:t>In Composition,  the “part” object can exist only in the context of the “whole” object</a:t>
            </a:r>
          </a:p>
          <a:p>
            <a:r>
              <a:rPr lang="en-US" sz="3200" dirty="0"/>
              <a:t>Example:</a:t>
            </a:r>
          </a:p>
          <a:p>
            <a:pPr lvl="2"/>
            <a:r>
              <a:rPr lang="en-US" sz="3200" dirty="0"/>
              <a:t>A car has an engine – aggregation or composition?</a:t>
            </a:r>
          </a:p>
          <a:p>
            <a:r>
              <a:rPr lang="en-US" sz="3200" b="1" dirty="0"/>
              <a:t>Draw it in Visio</a:t>
            </a:r>
          </a:p>
        </p:txBody>
      </p:sp>
    </p:spTree>
    <p:extLst>
      <p:ext uri="{BB962C8B-B14F-4D97-AF65-F5344CB8AC3E}">
        <p14:creationId xmlns:p14="http://schemas.microsoft.com/office/powerpoint/2010/main" val="107565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Is it association, Aggregation, or composition?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F56F3-FB94-444E-ACAE-B2A456E3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446" y="1506682"/>
            <a:ext cx="4891520" cy="48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491" y="225796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Generalization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0854" y="1194954"/>
            <a:ext cx="9185563" cy="473825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Models “is a special kind of” relationship</a:t>
            </a:r>
          </a:p>
          <a:p>
            <a:r>
              <a:rPr lang="en-US" sz="3600" dirty="0"/>
              <a:t>Generalization is </a:t>
            </a:r>
            <a:r>
              <a:rPr lang="en-US" sz="3600" u="sng" dirty="0"/>
              <a:t>a relationship between classes, not objects</a:t>
            </a:r>
            <a:r>
              <a:rPr lang="en-US" sz="3600" dirty="0"/>
              <a:t>, so multiplicities do not apply</a:t>
            </a:r>
          </a:p>
          <a:p>
            <a:r>
              <a:rPr lang="en-US" sz="3600" dirty="0">
                <a:hlinkClick r:id="rId2"/>
              </a:rPr>
              <a:t>https://www.ibm.com/docs/en/rational-soft-arch/9.7.0?topic=diagrams-generalization-relationships</a:t>
            </a:r>
            <a:endParaRPr lang="en-US" sz="3600" dirty="0"/>
          </a:p>
          <a:p>
            <a:r>
              <a:rPr lang="en-US" sz="3600" dirty="0"/>
              <a:t>Example: An employee can be hourly employee or salaried employee</a:t>
            </a:r>
          </a:p>
          <a:p>
            <a:r>
              <a:rPr lang="en-US" sz="3600" dirty="0">
                <a:solidFill>
                  <a:srgbClr val="0070C0"/>
                </a:solidFill>
              </a:rPr>
              <a:t>Draw it in Visio</a:t>
            </a:r>
          </a:p>
        </p:txBody>
      </p:sp>
    </p:spTree>
    <p:extLst>
      <p:ext uri="{BB962C8B-B14F-4D97-AF65-F5344CB8AC3E}">
        <p14:creationId xmlns:p14="http://schemas.microsoft.com/office/powerpoint/2010/main" val="137676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12B2-438E-4E1C-8FBF-57D4A0EB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652758"/>
            <a:ext cx="4519404" cy="833142"/>
          </a:xfrm>
        </p:spPr>
        <p:txBody>
          <a:bodyPr>
            <a:normAutofit/>
          </a:bodyPr>
          <a:lstStyle/>
          <a:p>
            <a:r>
              <a:rPr lang="en-US" sz="4000" dirty="0"/>
              <a:t>Topics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022E03-FDCD-40B3-9CF8-9E3F18C9C54F}"/>
              </a:ext>
            </a:extLst>
          </p:cNvPr>
          <p:cNvSpPr txBox="1">
            <a:spLocks/>
          </p:cNvSpPr>
          <p:nvPr/>
        </p:nvSpPr>
        <p:spPr>
          <a:xfrm>
            <a:off x="729240" y="1977776"/>
            <a:ext cx="5255924" cy="378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CA" sz="3200" dirty="0"/>
              <a:t>Object-Oriented Programming Concepts</a:t>
            </a:r>
          </a:p>
          <a:p>
            <a:pPr marL="457200" indent="-457200"/>
            <a:r>
              <a:rPr lang="en-CA" sz="3200" dirty="0"/>
              <a:t>UML Class Diagram</a:t>
            </a:r>
          </a:p>
          <a:p>
            <a:pPr marL="457200" indent="-457200"/>
            <a:r>
              <a:rPr lang="en-CA" sz="3200" dirty="0"/>
              <a:t>Three-Layer Application Structure</a:t>
            </a:r>
          </a:p>
          <a:p>
            <a:pPr marL="457200" indent="-457200"/>
            <a:r>
              <a:rPr lang="en-CA" sz="3200" dirty="0"/>
              <a:t>UML Package Diagram</a:t>
            </a:r>
          </a:p>
          <a:p>
            <a:pPr marL="457200" indent="-457200"/>
            <a:r>
              <a:rPr lang="en-CA" sz="3200" dirty="0"/>
              <a:t>Project Closing</a:t>
            </a:r>
          </a:p>
        </p:txBody>
      </p:sp>
    </p:spTree>
    <p:extLst>
      <p:ext uri="{BB962C8B-B14F-4D97-AF65-F5344CB8AC3E}">
        <p14:creationId xmlns:p14="http://schemas.microsoft.com/office/powerpoint/2010/main" val="21942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Tips for Developing Class Diagrams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dirty="0"/>
              <a:t>Start small and simple – capture only the key entities</a:t>
            </a:r>
          </a:p>
          <a:p>
            <a:r>
              <a:rPr lang="en-US" sz="3600" dirty="0"/>
              <a:t>Simple model is easier to understand</a:t>
            </a:r>
          </a:p>
          <a:p>
            <a:r>
              <a:rPr lang="en-US" sz="3600" dirty="0"/>
              <a:t>It is easier to add to the model that to remove clutter</a:t>
            </a:r>
          </a:p>
          <a:p>
            <a:r>
              <a:rPr lang="en-US" sz="3600" dirty="0"/>
              <a:t>Expect the diagram to change as you discover more classes or more detail (attributes, operations)</a:t>
            </a:r>
          </a:p>
        </p:txBody>
      </p:sp>
    </p:spTree>
    <p:extLst>
      <p:ext uri="{BB962C8B-B14F-4D97-AF65-F5344CB8AC3E}">
        <p14:creationId xmlns:p14="http://schemas.microsoft.com/office/powerpoint/2010/main" val="199328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27" y="652758"/>
            <a:ext cx="9455728" cy="853924"/>
          </a:xfrm>
        </p:spPr>
        <p:txBody>
          <a:bodyPr>
            <a:normAutofit/>
          </a:bodyPr>
          <a:lstStyle/>
          <a:p>
            <a:r>
              <a:rPr lang="en-US" sz="4400" dirty="0"/>
              <a:t>Group Exercise – 30 minutes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260273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 in a separate Word document:</a:t>
            </a:r>
            <a:r>
              <a:rPr lang="en-US" sz="2800" i="1" dirty="0"/>
              <a:t> Class Diagram Exercise - Hospital</a:t>
            </a:r>
          </a:p>
          <a:p>
            <a:r>
              <a:rPr lang="en-US" sz="2800" dirty="0"/>
              <a:t>Use common  knowledge to add more information</a:t>
            </a:r>
          </a:p>
          <a:p>
            <a:r>
              <a:rPr lang="en-US" sz="2800" dirty="0"/>
              <a:t>Identify classes (with attributes and possibly operations) </a:t>
            </a:r>
          </a:p>
          <a:p>
            <a:r>
              <a:rPr lang="en-US" sz="2800" dirty="0"/>
              <a:t>Identify relationships (for associations, indicate name or role names, and multiplicities)</a:t>
            </a:r>
          </a:p>
          <a:p>
            <a:r>
              <a:rPr lang="en-US" sz="2800" dirty="0"/>
              <a:t>Draw UML class diagram in Visio</a:t>
            </a:r>
          </a:p>
        </p:txBody>
      </p:sp>
    </p:spTree>
    <p:extLst>
      <p:ext uri="{BB962C8B-B14F-4D97-AF65-F5344CB8AC3E}">
        <p14:creationId xmlns:p14="http://schemas.microsoft.com/office/powerpoint/2010/main" val="299844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155" y="259773"/>
            <a:ext cx="8832272" cy="124690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Three-Layer Application Structure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8B841-9D19-4378-BED0-5A4CB678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22" y="1506682"/>
            <a:ext cx="4487045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1" y="372204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Package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79618" y="1340427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b="1" dirty="0"/>
              <a:t>A package </a:t>
            </a:r>
            <a:r>
              <a:rPr lang="en-US" sz="3600" dirty="0"/>
              <a:t>is a collection of logically related classes (a sub-system)</a:t>
            </a:r>
          </a:p>
          <a:p>
            <a:r>
              <a:rPr lang="en-US" sz="3600" dirty="0"/>
              <a:t>Package A depends on package B when package A accesses package B (a method in one of the classes in package A calls a method from a class in package B)</a:t>
            </a:r>
          </a:p>
          <a:p>
            <a:pPr lvl="2"/>
            <a:r>
              <a:rPr lang="en-US" sz="3600" dirty="0"/>
              <a:t>Package A needs to import package B</a:t>
            </a:r>
          </a:p>
        </p:txBody>
      </p:sp>
    </p:spTree>
    <p:extLst>
      <p:ext uri="{BB962C8B-B14F-4D97-AF65-F5344CB8AC3E}">
        <p14:creationId xmlns:p14="http://schemas.microsoft.com/office/powerpoint/2010/main" val="1663909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1" y="372204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UML Package Diagram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79618" y="1340427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dirty="0"/>
              <a:t>Used mostly for medium to large systems</a:t>
            </a:r>
          </a:p>
          <a:p>
            <a:r>
              <a:rPr lang="en-US" sz="3600" dirty="0"/>
              <a:t>A </a:t>
            </a:r>
            <a:r>
              <a:rPr lang="en-US" sz="3600" b="1" dirty="0"/>
              <a:t>package diagram </a:t>
            </a:r>
            <a:r>
              <a:rPr lang="en-US" sz="3600" dirty="0"/>
              <a:t>shows packages and dependency relationships between them</a:t>
            </a:r>
          </a:p>
          <a:p>
            <a:r>
              <a:rPr lang="en-US" sz="3600" dirty="0">
                <a:hlinkClick r:id="rId2"/>
              </a:rPr>
              <a:t>https://www.uml-diagrams.org/package-diagrams-overview.html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https://www.visual-paradigm.com/guide/uml-unified-modeling-language/what-is-package-diagram/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263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Package diagram example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43790-75D2-447E-93E0-C2AE9246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02" y="1603089"/>
            <a:ext cx="6186561" cy="42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6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More types of UML Diagrams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4437" y="2320911"/>
            <a:ext cx="9829800" cy="2533513"/>
          </a:xfrm>
        </p:spPr>
        <p:txBody>
          <a:bodyPr>
            <a:normAutofit/>
          </a:bodyPr>
          <a:lstStyle/>
          <a:p>
            <a:r>
              <a:rPr lang="en-CA" sz="3200" dirty="0">
                <a:hlinkClick r:id="rId2"/>
              </a:rPr>
              <a:t>https://www.tutorialspoint.com/uml/index.htm</a:t>
            </a:r>
            <a:endParaRPr lang="en-CA" sz="3200" dirty="0"/>
          </a:p>
          <a:p>
            <a:r>
              <a:rPr lang="en-CA" sz="3200" dirty="0">
                <a:hlinkClick r:id="rId3"/>
              </a:rPr>
              <a:t>http://www.agilemodeling.com/essays/umlDiagrams.htm</a:t>
            </a:r>
            <a:endParaRPr lang="en-CA" sz="3200" dirty="0"/>
          </a:p>
          <a:p>
            <a:pPr marL="0" indent="0">
              <a:buNone/>
            </a:pP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9242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Project Closing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2412560"/>
            <a:ext cx="9185563" cy="3626427"/>
          </a:xfrm>
        </p:spPr>
        <p:txBody>
          <a:bodyPr>
            <a:normAutofit/>
          </a:bodyPr>
          <a:lstStyle/>
          <a:p>
            <a:r>
              <a:rPr lang="en-CA" sz="3200" dirty="0">
                <a:hlinkClick r:id="rId2"/>
              </a:rPr>
              <a:t>https://www.projectmanager.com/blog/project-closure</a:t>
            </a:r>
            <a:endParaRPr lang="en-CA" sz="3200" dirty="0"/>
          </a:p>
          <a:p>
            <a:endParaRPr lang="en-CA" sz="3600" dirty="0"/>
          </a:p>
          <a:p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51529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B7904-6893-E7DC-5B8E-5A72456E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76208"/>
            <a:ext cx="6634125" cy="1096903"/>
          </a:xfrm>
        </p:spPr>
        <p:txBody>
          <a:bodyPr/>
          <a:lstStyle/>
          <a:p>
            <a:r>
              <a:rPr lang="en-US" dirty="0"/>
              <a:t>Work on </a:t>
            </a:r>
            <a:r>
              <a:rPr lang="en-US"/>
              <a:t>Assignment 4 -  </a:t>
            </a:r>
            <a:r>
              <a:rPr lang="en-US" dirty="0"/>
              <a:t>Class Diagram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9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109" y="290945"/>
            <a:ext cx="8489373" cy="1457319"/>
          </a:xfrm>
        </p:spPr>
        <p:txBody>
          <a:bodyPr>
            <a:normAutofit/>
          </a:bodyPr>
          <a:lstStyle/>
          <a:p>
            <a:r>
              <a:rPr lang="en-CA" sz="4000" dirty="0"/>
              <a:t>Object-Oriented Programming Concepts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1748265"/>
            <a:ext cx="8780318" cy="45486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Classes and Objects</a:t>
            </a:r>
          </a:p>
          <a:p>
            <a:r>
              <a:rPr lang="en-US" sz="3800" dirty="0"/>
              <a:t>Interface versus Implementation</a:t>
            </a:r>
          </a:p>
          <a:p>
            <a:r>
              <a:rPr lang="en-US" sz="3800" dirty="0"/>
              <a:t>Encapsulation and Data Hiding</a:t>
            </a:r>
          </a:p>
          <a:p>
            <a:r>
              <a:rPr lang="en-US" sz="3800" dirty="0"/>
              <a:t>Class Relationships</a:t>
            </a:r>
          </a:p>
          <a:p>
            <a:pPr lvl="2"/>
            <a:r>
              <a:rPr lang="en-US" sz="3800" dirty="0"/>
              <a:t>Association</a:t>
            </a:r>
          </a:p>
          <a:p>
            <a:pPr lvl="2"/>
            <a:r>
              <a:rPr lang="en-US" sz="3800" dirty="0"/>
              <a:t>Aggregation (Composition)</a:t>
            </a:r>
          </a:p>
          <a:p>
            <a:pPr lvl="2"/>
            <a:r>
              <a:rPr lang="en-US" sz="3800" dirty="0"/>
              <a:t>Generalization (Inheritance)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0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109" y="290945"/>
            <a:ext cx="8489373" cy="872837"/>
          </a:xfrm>
        </p:spPr>
        <p:txBody>
          <a:bodyPr>
            <a:normAutofit/>
          </a:bodyPr>
          <a:lstStyle/>
          <a:p>
            <a:r>
              <a:rPr lang="en-CA" sz="4000" dirty="0"/>
              <a:t>Classes and Objects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1363801"/>
            <a:ext cx="8780318" cy="4548626"/>
          </a:xfrm>
        </p:spPr>
        <p:txBody>
          <a:bodyPr>
            <a:normAutofit fontScale="85000" lnSpcReduction="10000"/>
          </a:bodyPr>
          <a:lstStyle/>
          <a:p>
            <a:r>
              <a:rPr lang="en-US" sz="3800" dirty="0"/>
              <a:t>A </a:t>
            </a:r>
            <a:r>
              <a:rPr lang="en-US" sz="3800" b="1" dirty="0"/>
              <a:t>class</a:t>
            </a:r>
            <a:r>
              <a:rPr lang="en-US" sz="3800" dirty="0"/>
              <a:t> is a program code template for creating objects</a:t>
            </a:r>
          </a:p>
          <a:p>
            <a:r>
              <a:rPr lang="en-US" sz="3800" dirty="0"/>
              <a:t>Specifies data that each object of the class has (member variables) and implementations  of behaviour (member methods)</a:t>
            </a:r>
          </a:p>
          <a:p>
            <a:r>
              <a:rPr lang="en-US" sz="3800" dirty="0"/>
              <a:t>A class is used to create </a:t>
            </a:r>
            <a:r>
              <a:rPr lang="en-US" sz="3800" b="1" dirty="0"/>
              <a:t>objects</a:t>
            </a:r>
          </a:p>
          <a:p>
            <a:r>
              <a:rPr lang="en-US" sz="3800" dirty="0"/>
              <a:t>Each object create from a class is called an instance of the class</a:t>
            </a:r>
          </a:p>
          <a:p>
            <a:r>
              <a:rPr lang="en-US" sz="3800" dirty="0">
                <a:hlinkClick r:id="rId2"/>
              </a:rPr>
              <a:t>https://www.developer.com/java/other/article.php/3347291/Thinking-in-Objects.htm</a:t>
            </a:r>
            <a:endParaRPr lang="en-US" sz="3800" dirty="0"/>
          </a:p>
          <a:p>
            <a:endParaRPr lang="en-US" sz="3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3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136" y="266425"/>
            <a:ext cx="8343028" cy="88509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Interface and Implementation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881" y="1269442"/>
            <a:ext cx="8343028" cy="5058621"/>
          </a:xfrm>
        </p:spPr>
        <p:txBody>
          <a:bodyPr>
            <a:normAutofit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Interface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is a set of functions of an object that are exposed to the outside world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Just a list of functions (methods) and how to use them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Public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members define the 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Implementation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is the actual implementation of the object’s behaviour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Detailed code of the methods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Internal data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Private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members define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th</a:t>
            </a:r>
            <a:r>
              <a:rPr lang="en-US" sz="32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implementation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6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027" y="280555"/>
            <a:ext cx="8915400" cy="122612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Encapsulation and Data Hiding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600200"/>
            <a:ext cx="9071263" cy="2109355"/>
          </a:xfrm>
        </p:spPr>
        <p:txBody>
          <a:bodyPr>
            <a:normAutofit/>
          </a:bodyPr>
          <a:lstStyle/>
          <a:p>
            <a:r>
              <a:rPr lang="en-CA" sz="3200" b="1" dirty="0"/>
              <a:t>Encapsulation </a:t>
            </a:r>
            <a:r>
              <a:rPr lang="en-CA" sz="3200" dirty="0"/>
              <a:t>– combining data and operations into a single unit</a:t>
            </a:r>
          </a:p>
          <a:p>
            <a:r>
              <a:rPr lang="en-CA" sz="3200" b="1" dirty="0"/>
              <a:t>Data Hiding </a:t>
            </a:r>
            <a:r>
              <a:rPr lang="en-CA" sz="3200" dirty="0"/>
              <a:t>– hiding the details of internal data members of an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10A08-91D3-4A97-9091-3E0B6D5A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51" y="3709556"/>
            <a:ext cx="3932249" cy="253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194A9-646B-4109-AFAE-1326B2DB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68" y="4079541"/>
            <a:ext cx="6498899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6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93518"/>
            <a:ext cx="9071263" cy="1413164"/>
          </a:xfrm>
        </p:spPr>
        <p:txBody>
          <a:bodyPr>
            <a:normAutofit/>
          </a:bodyPr>
          <a:lstStyle/>
          <a:p>
            <a:r>
              <a:rPr lang="en-US" sz="4400" dirty="0"/>
              <a:t>Identifying Entity Classes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3756" y="1569027"/>
            <a:ext cx="8801099" cy="4998028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Get a written problem statement </a:t>
            </a:r>
          </a:p>
          <a:p>
            <a:r>
              <a:rPr lang="en-US" sz="4400" dirty="0"/>
              <a:t>Identify the nouns or noun phrases</a:t>
            </a:r>
          </a:p>
          <a:p>
            <a:r>
              <a:rPr lang="en-US" sz="4400" dirty="0"/>
              <a:t>These might indicate classes or attributes of classes</a:t>
            </a:r>
          </a:p>
          <a:p>
            <a:r>
              <a:rPr lang="en-US" sz="4400" dirty="0"/>
              <a:t>Is it well-defined and relevant to the problem domain?</a:t>
            </a:r>
          </a:p>
          <a:p>
            <a:r>
              <a:rPr lang="en-US" sz="4400" dirty="0"/>
              <a:t>It is likely </a:t>
            </a:r>
            <a:r>
              <a:rPr lang="en-US" sz="4400" b="1" dirty="0"/>
              <a:t>an attribute </a:t>
            </a:r>
          </a:p>
          <a:p>
            <a:pPr lvl="2"/>
            <a:r>
              <a:rPr lang="en-US" sz="4400" dirty="0"/>
              <a:t>When it is a single value</a:t>
            </a:r>
          </a:p>
          <a:p>
            <a:pPr lvl="2"/>
            <a:r>
              <a:rPr lang="en-US" sz="4400" dirty="0"/>
              <a:t>Describes a characteristic of something else</a:t>
            </a:r>
          </a:p>
          <a:p>
            <a:r>
              <a:rPr lang="en-US" sz="4400" dirty="0"/>
              <a:t>It is likely </a:t>
            </a:r>
            <a:r>
              <a:rPr lang="en-US" sz="4400" b="1" dirty="0"/>
              <a:t>a class </a:t>
            </a:r>
            <a:r>
              <a:rPr lang="en-US" sz="4400" dirty="0"/>
              <a:t>when</a:t>
            </a:r>
          </a:p>
          <a:p>
            <a:pPr lvl="2"/>
            <a:r>
              <a:rPr lang="en-US" sz="4400" dirty="0"/>
              <a:t>It can exist independently</a:t>
            </a:r>
          </a:p>
          <a:p>
            <a:pPr lvl="2"/>
            <a:r>
              <a:rPr lang="en-US" sz="4400" dirty="0"/>
              <a:t>Has more complex structure or behaviour</a:t>
            </a:r>
          </a:p>
          <a:p>
            <a:pPr lvl="2"/>
            <a:r>
              <a:rPr lang="en-US" sz="4400" dirty="0"/>
              <a:t>Has relationships to other concepts</a:t>
            </a:r>
          </a:p>
        </p:txBody>
      </p:sp>
    </p:spTree>
    <p:extLst>
      <p:ext uri="{BB962C8B-B14F-4D97-AF65-F5344CB8AC3E}">
        <p14:creationId xmlns:p14="http://schemas.microsoft.com/office/powerpoint/2010/main" val="303208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270164"/>
            <a:ext cx="8520544" cy="1236518"/>
          </a:xfrm>
        </p:spPr>
        <p:txBody>
          <a:bodyPr>
            <a:normAutofit/>
          </a:bodyPr>
          <a:lstStyle/>
          <a:p>
            <a:r>
              <a:rPr lang="en-US" sz="4400" dirty="0"/>
              <a:t>Group Exercise – 20 minutes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633964"/>
            <a:ext cx="9071263" cy="4569409"/>
          </a:xfrm>
        </p:spPr>
        <p:txBody>
          <a:bodyPr>
            <a:normAutofit/>
          </a:bodyPr>
          <a:lstStyle/>
          <a:p>
            <a:r>
              <a:rPr lang="en-US" sz="2800" dirty="0"/>
              <a:t>Temporary Employment Agency (TEA) problem description is provided in a  separate document</a:t>
            </a:r>
          </a:p>
          <a:p>
            <a:r>
              <a:rPr lang="en-US" sz="2800" dirty="0"/>
              <a:t>List nouns/ noun phrases</a:t>
            </a:r>
          </a:p>
          <a:p>
            <a:r>
              <a:rPr lang="en-US" sz="2800" dirty="0"/>
              <a:t>Identify classes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333765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Association Relationship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System’s behaviour is accomplished by collaboration of objects</a:t>
            </a:r>
          </a:p>
          <a:p>
            <a:r>
              <a:rPr lang="en-US" sz="4400" dirty="0"/>
              <a:t>Objects collaborate by calling methods, passing parameters, and receiving returned values</a:t>
            </a:r>
          </a:p>
          <a:p>
            <a:r>
              <a:rPr lang="en-US" sz="4400" b="1" dirty="0"/>
              <a:t>An association </a:t>
            </a:r>
            <a:r>
              <a:rPr lang="en-US" sz="4400" dirty="0"/>
              <a:t>between classes means that an object of one class invokes public member of another class  object</a:t>
            </a:r>
          </a:p>
          <a:p>
            <a:r>
              <a:rPr lang="en-US" sz="4400" dirty="0"/>
              <a:t>Example: Student enrolls in a Course</a:t>
            </a:r>
          </a:p>
          <a:p>
            <a:r>
              <a:rPr lang="en-US" sz="4400" dirty="0">
                <a:solidFill>
                  <a:srgbClr val="0070C0"/>
                </a:solidFill>
              </a:rPr>
              <a:t>More examples of association between classes?</a:t>
            </a:r>
          </a:p>
          <a:p>
            <a:r>
              <a:rPr lang="en-US" sz="4400" dirty="0"/>
              <a:t>Majority of relationships between classes are associations</a:t>
            </a:r>
          </a:p>
        </p:txBody>
      </p:sp>
    </p:spTree>
    <p:extLst>
      <p:ext uri="{BB962C8B-B14F-4D97-AF65-F5344CB8AC3E}">
        <p14:creationId xmlns:p14="http://schemas.microsoft.com/office/powerpoint/2010/main" val="3884876417"/>
      </p:ext>
    </p:extLst>
  </p:cSld>
  <p:clrMapOvr>
    <a:masterClrMapping/>
  </p:clrMapOvr>
</p:sld>
</file>

<file path=ppt/theme/theme1.xml><?xml version="1.0" encoding="utf-8"?>
<a:theme xmlns:a="http://schemas.openxmlformats.org/drawingml/2006/main" name="SAIT Theme">
  <a:themeElements>
    <a:clrScheme name="SAIT Colours">
      <a:dk1>
        <a:srgbClr val="000000"/>
      </a:dk1>
      <a:lt1>
        <a:srgbClr val="FFFFFF"/>
      </a:lt1>
      <a:dk2>
        <a:srgbClr val="414041"/>
      </a:dk2>
      <a:lt2>
        <a:srgbClr val="E7E6E6"/>
      </a:lt2>
      <a:accent1>
        <a:srgbClr val="0069AD"/>
      </a:accent1>
      <a:accent2>
        <a:srgbClr val="E7332A"/>
      </a:accent2>
      <a:accent3>
        <a:srgbClr val="6F2783"/>
      </a:accent3>
      <a:accent4>
        <a:srgbClr val="00A3DF"/>
      </a:accent4>
      <a:accent5>
        <a:srgbClr val="A91C36"/>
      </a:accent5>
      <a:accent6>
        <a:srgbClr val="68C8C6"/>
      </a:accent6>
      <a:hlink>
        <a:srgbClr val="70278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IT Theme" id="{168C3033-BD69-5443-BADB-A9A8D9739638}" vid="{90A2870A-524F-9D4C-BEEF-521586AFCF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16c24-bf52-4c97-be9a-71c5a96405ed">
      <Terms xmlns="http://schemas.microsoft.com/office/infopath/2007/PartnerControls"/>
    </lcf76f155ced4ddcb4097134ff3c332f>
    <TaxCatchAll xmlns="77dcf62e-7658-4b73-b834-1fc558a6a3a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2CE886ABF564A84D063E9B882FC3A" ma:contentTypeVersion="15" ma:contentTypeDescription="Create a new document." ma:contentTypeScope="" ma:versionID="f42d093d34ab80adc44998bd741644c1">
  <xsd:schema xmlns:xsd="http://www.w3.org/2001/XMLSchema" xmlns:xs="http://www.w3.org/2001/XMLSchema" xmlns:p="http://schemas.microsoft.com/office/2006/metadata/properties" xmlns:ns2="21316c24-bf52-4c97-be9a-71c5a96405ed" xmlns:ns3="77dcf62e-7658-4b73-b834-1fc558a6a3a9" targetNamespace="http://schemas.microsoft.com/office/2006/metadata/properties" ma:root="true" ma:fieldsID="10fcceff62a7218a5361ee5e54ff68c9" ns2:_="" ns3:_="">
    <xsd:import namespace="21316c24-bf52-4c97-be9a-71c5a96405ed"/>
    <xsd:import namespace="77dcf62e-7658-4b73-b834-1fc558a6a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16c24-bf52-4c97-be9a-71c5a96405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715c62-ccfc-45dc-bd41-71cb468c8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dcf62e-7658-4b73-b834-1fc558a6a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bde7614-a92e-4232-92c5-0790ec837d4a}" ma:internalName="TaxCatchAll" ma:showField="CatchAllData" ma:web="77dcf62e-7658-4b73-b834-1fc558a6a3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3DCD0-7FA0-4C30-BDA8-3CF748C5EA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852902-4EA2-48BB-9991-035909488EEB}">
  <ds:schemaRefs>
    <ds:schemaRef ds:uri="http://schemas.microsoft.com/office/2006/metadata/properties"/>
    <ds:schemaRef ds:uri="http://schemas.microsoft.com/office/infopath/2007/PartnerControls"/>
    <ds:schemaRef ds:uri="21316c24-bf52-4c97-be9a-71c5a96405ed"/>
    <ds:schemaRef ds:uri="77dcf62e-7658-4b73-b834-1fc558a6a3a9"/>
  </ds:schemaRefs>
</ds:datastoreItem>
</file>

<file path=customXml/itemProps3.xml><?xml version="1.0" encoding="utf-8"?>
<ds:datastoreItem xmlns:ds="http://schemas.openxmlformats.org/officeDocument/2006/customXml" ds:itemID="{D5B59DD6-5A60-4C4F-94D3-C72626DFA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316c24-bf52-4c97-be9a-71c5a96405ed"/>
    <ds:schemaRef ds:uri="77dcf62e-7658-4b73-b834-1fc558a6a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</TotalTime>
  <Words>1141</Words>
  <Application>Microsoft Office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Titillium WebBlack</vt:lpstr>
      <vt:lpstr>Titillium Web</vt:lpstr>
      <vt:lpstr>Open Sans</vt:lpstr>
      <vt:lpstr>Wingdings</vt:lpstr>
      <vt:lpstr>Titillium Web SemiBold</vt:lpstr>
      <vt:lpstr>Titillium</vt:lpstr>
      <vt:lpstr>Arial</vt:lpstr>
      <vt:lpstr>Calibri</vt:lpstr>
      <vt:lpstr>SAIT Theme</vt:lpstr>
      <vt:lpstr>PROJ 216 Software Project Concepts</vt:lpstr>
      <vt:lpstr>Topics</vt:lpstr>
      <vt:lpstr>Object-Oriented Programming Concepts</vt:lpstr>
      <vt:lpstr>Classes and Objects</vt:lpstr>
      <vt:lpstr>Interface and Implementation</vt:lpstr>
      <vt:lpstr>Encapsulation and Data Hiding</vt:lpstr>
      <vt:lpstr>Identifying Entity Classes</vt:lpstr>
      <vt:lpstr>Group Exercise – 20 minutes</vt:lpstr>
      <vt:lpstr>Association Relationship</vt:lpstr>
      <vt:lpstr>Special Relationships between classes</vt:lpstr>
      <vt:lpstr>Identify type of Realationship</vt:lpstr>
      <vt:lpstr>UML Class Diagram</vt:lpstr>
      <vt:lpstr>Multiplicity of an Association</vt:lpstr>
      <vt:lpstr>Exercise</vt:lpstr>
      <vt:lpstr>MS Visio DEMO</vt:lpstr>
      <vt:lpstr>Reflexive Association</vt:lpstr>
      <vt:lpstr>Aggregation and composition</vt:lpstr>
      <vt:lpstr>Is it association, Aggregation, or composition?</vt:lpstr>
      <vt:lpstr>Generalization</vt:lpstr>
      <vt:lpstr>Tips for Developing Class Diagrams</vt:lpstr>
      <vt:lpstr>Group Exercise – 30 minutes</vt:lpstr>
      <vt:lpstr>Three-Layer Application Structure</vt:lpstr>
      <vt:lpstr>Package</vt:lpstr>
      <vt:lpstr>UML Package Diagram</vt:lpstr>
      <vt:lpstr>Package diagram example</vt:lpstr>
      <vt:lpstr>More types of UML Diagrams</vt:lpstr>
      <vt:lpstr>Project Closing</vt:lpstr>
      <vt:lpstr>Work on Assignment 4 -  Class Diagram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SADT Presentation</dc:title>
  <dc:subject/>
  <dc:creator>Maria Hernandez</dc:creator>
  <cp:keywords/>
  <dc:description/>
  <cp:lastModifiedBy>Jolanta Warpechowska-Gruca</cp:lastModifiedBy>
  <cp:revision>579</cp:revision>
  <dcterms:created xsi:type="dcterms:W3CDTF">2022-02-15T22:03:09Z</dcterms:created>
  <dcterms:modified xsi:type="dcterms:W3CDTF">2023-11-23T06:24:21Z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0x010100EDA2CE886ABF564A84D063E9B882FC3A</vt:lpwstr>
  </property>
  <property fmtid="{D5CDD505-2E9C-101B-9397-08002B2CF9AE}" pid="3" name="MediaServiceImageTags">
    <vt:lpwstr/>
  </property>
</Properties>
</file>